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3" r:id="rId3"/>
    <p:sldId id="258" r:id="rId4"/>
    <p:sldId id="264" r:id="rId5"/>
    <p:sldId id="257" r:id="rId6"/>
    <p:sldId id="259" r:id="rId7"/>
    <p:sldId id="265" r:id="rId8"/>
    <p:sldId id="266" r:id="rId9"/>
    <p:sldId id="267" r:id="rId10"/>
    <p:sldId id="268" r:id="rId11"/>
    <p:sldId id="272" r:id="rId12"/>
    <p:sldId id="260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49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49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13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 holds the address of x. Dereferencing p reads or writes x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Elements are stored next to each other, so &amp;marks[1] equals &amp;marks[0] plus sizeof(int).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16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Elements are stored next to each other, so &amp;marks[1] equals &amp;marks[0] plus sizeof(int).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function, int arr[] is really int *arr, so changes affect the original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function, int arr[] is really int *arr, so changes affect the original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59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function, int arr[] is really int *arr, so changes affect the original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02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function, int arr[] is really int *arr, so changes affect the original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45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function, int arr[] is really int *arr, so changes affect the original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53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function, int arr[] is really int *arr, so changes affect the original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81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mistakes: forgetting the null terminator, off-by-one errors, dangling pointers, delete instead of delete[].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44717" y="396777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STRUCTURES AND ALGORITHMS LAB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244717" y="2123347"/>
            <a:ext cx="5058803" cy="115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 smtClean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University of Management and Technology</a:t>
            </a:r>
            <a:endParaRPr lang="en-US" sz="3000" b="1" dirty="0"/>
          </a:p>
        </p:txBody>
      </p:sp>
      <p:sp>
        <p:nvSpPr>
          <p:cNvPr id="5" name="Shape 3"/>
          <p:cNvSpPr/>
          <p:nvPr/>
        </p:nvSpPr>
        <p:spPr>
          <a:xfrm>
            <a:off x="5303520" y="822960"/>
            <a:ext cx="3383280" cy="347472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532120" y="9601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Information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532120" y="1719925"/>
            <a:ext cx="2926080" cy="1957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Structure &amp; Algorithm LAB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:  EE-213L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Section : R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Hours : 01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Semester : Fall 2026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 Person : </a:t>
            </a:r>
            <a:r>
              <a:rPr lang="en-US" sz="14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Annas</a:t>
            </a: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Marwat</a:t>
            </a:r>
            <a:endParaRPr lang="en-US" sz="1400" dirty="0" smtClean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Email : muhammad.annas@umt.edu.pk</a:t>
            </a:r>
            <a:endParaRPr lang="en-US" sz="1400" dirty="0"/>
          </a:p>
        </p:txBody>
      </p:sp>
      <p:pic>
        <p:nvPicPr>
          <p:cNvPr id="8" name="Picture 2" descr="UMT University of Management and Technology Logo PNG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343" y="529711"/>
            <a:ext cx="1393840" cy="139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7073" y="685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STRUCTURES AND ALGORITHMS LAB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316093" y="1638355"/>
            <a:ext cx="5058803" cy="115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 smtClean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Introduction to Arrays, Pointers and Strings</a:t>
            </a:r>
            <a:endParaRPr lang="en-US" sz="3000" b="1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CE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Language: C++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0" y="822960"/>
            <a:ext cx="3383280" cy="347472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532120" y="9601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smtClean="0">
                <a:solidFill>
                  <a:srgbClr val="FFE08A"/>
                </a:solidFill>
                <a:latin typeface="Calibri" pitchFamily="34" charset="0"/>
                <a:cs typeface="Calibri" pitchFamily="34" charset="-120"/>
              </a:rPr>
              <a:t>Objectives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532120" y="1417320"/>
            <a:ext cx="29260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introduce the concept of pointer variables and reference variable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introduce the concept of strings usage with pointers.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pointer arithmetic to arrays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represent how pointers and reference can be used with arrays and functions.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with C-style strings and std::string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2270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smtClean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Pointers Variables</a:t>
            </a:r>
            <a:endParaRPr lang="en-US" sz="3000" b="1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39319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/>
              <a:t>A </a:t>
            </a:r>
            <a:r>
              <a:rPr lang="en-US" sz="1500" b="1" dirty="0"/>
              <a:t>pointer</a:t>
            </a:r>
            <a:r>
              <a:rPr lang="en-US" sz="1500" dirty="0"/>
              <a:t> is a variable that stores the memory address of another variable, rather than the value itself. </a:t>
            </a:r>
            <a:endParaRPr lang="en-US" sz="1500" dirty="0" smtClean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 smtClean="0"/>
              <a:t>Pointers </a:t>
            </a:r>
            <a:r>
              <a:rPr lang="en-US" sz="1500" dirty="0"/>
              <a:t>allow direct memory access and manipulation</a:t>
            </a:r>
            <a:r>
              <a:rPr lang="en-US" sz="1500" dirty="0" smtClean="0"/>
              <a:t>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</a:t>
            </a: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the address; * dereferences </a:t>
            </a:r>
            <a:r>
              <a:rPr lang="en-US" sz="1500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C++ EXAMPLE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554480"/>
            <a:ext cx="3657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x = 10;</a:t>
            </a:r>
            <a:endParaRPr lang="en-US" sz="11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*p = &amp;x;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 &lt;&lt; *p;    // </a:t>
            </a:r>
            <a:r>
              <a:rPr lang="en-US" sz="18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</a:p>
          <a:p>
            <a:r>
              <a:rPr lang="en-US" sz="1800" b="1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</a:t>
            </a:r>
            <a:r>
              <a:rPr lang="en-US" sz="1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&lt;&lt; </a:t>
            </a:r>
            <a:r>
              <a:rPr lang="en-US" sz="18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</a:t>
            </a:r>
            <a:r>
              <a:rPr lang="en-US" sz="1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;    // </a:t>
            </a:r>
            <a:r>
              <a:rPr lang="en-US" sz="18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0xd4d6dff9b4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*p = 25;       // x is now 25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Arrays</a:t>
            </a:r>
            <a:endParaRPr lang="en-US" sz="3000" b="1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39319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/>
              <a:t>An </a:t>
            </a:r>
            <a:r>
              <a:rPr lang="en-US" sz="1500" b="1" dirty="0"/>
              <a:t>array</a:t>
            </a:r>
            <a:r>
              <a:rPr lang="en-US" sz="1500" dirty="0"/>
              <a:t> is a linear data structure that stores a fixed-size, sequential collection of elements of the </a:t>
            </a:r>
            <a:r>
              <a:rPr lang="en-US" sz="1500" b="1" dirty="0"/>
              <a:t>same data type</a:t>
            </a:r>
            <a:r>
              <a:rPr lang="en-US" sz="1500" dirty="0"/>
              <a:t>, placed in contiguous memory locations</a:t>
            </a:r>
            <a:r>
              <a:rPr lang="en-US" sz="1500" dirty="0" smtClean="0"/>
              <a:t>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 smtClean="0"/>
              <a:t> </a:t>
            </a:r>
            <a:r>
              <a:rPr lang="en-US" sz="1500" dirty="0"/>
              <a:t>Each element is accessed using an </a:t>
            </a:r>
            <a:r>
              <a:rPr lang="en-US" sz="1500" b="1" dirty="0"/>
              <a:t>index</a:t>
            </a:r>
            <a:r>
              <a:rPr lang="en-US" sz="1500" dirty="0"/>
              <a:t>, which typically starts from 0</a:t>
            </a:r>
            <a:r>
              <a:rPr lang="en-US" sz="1500" dirty="0" smtClean="0"/>
              <a:t>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</a:t>
            </a: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at 0; access is O(1</a:t>
            </a:r>
            <a:r>
              <a:rPr lang="en-US" sz="1500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 smtClean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Characteristics</a:t>
            </a:r>
            <a:endParaRPr lang="en-US" sz="10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846320" y="1395576"/>
            <a:ext cx="2988575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Calibri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Fixed size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 – size must be declared/known at the time of creation (in static arrays) and cannot be changed afterward.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Homogeneous elements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 – all elements must be of the same data type (e.g., all </a:t>
            </a:r>
            <a:r>
              <a:rPr kumimoji="0" lang="en-US" altLang="en-US" sz="1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int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, all char).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Contiguous memory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 – elements are stored one after another in memory, which allows fast, direct access.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Indexed access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 – each element has a unique index (address), enabling </a:t>
            </a: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random access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 in constant time, O(1).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Zero-based indexing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Calibri" panose="020B0604020202020204" pitchFamily="34" charset="0"/>
              </a:rPr>
              <a:t> – in most languages (C, C++, Java, Python), the first element is at index 0.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Calibr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236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smtClean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Types of Arrays</a:t>
            </a:r>
            <a:endParaRPr lang="en-US" sz="3000" b="1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39319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 smtClean="0"/>
              <a:t>1-Dimensional : Linear list of elements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 smtClean="0"/>
              <a:t> 2-Dimensional : arrays of arrays like row and columns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 smtClean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Multi-Dimensional : Array with more than 2 dimensions.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 smtClean="0">
                <a:solidFill>
                  <a:srgbClr val="1E293B"/>
                </a:solidFill>
                <a:latin typeface="Calibri" pitchFamily="34" charset="0"/>
                <a:cs typeface="Calibri" pitchFamily="34" charset="-120"/>
              </a:rPr>
              <a:t>Static Array : Fixed Size memory allocated at compile time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 smtClean="0">
                <a:solidFill>
                  <a:srgbClr val="1E293B"/>
                </a:solidFill>
                <a:latin typeface="Calibri" pitchFamily="34" charset="0"/>
                <a:cs typeface="Calibri" pitchFamily="34" charset="-120"/>
              </a:rPr>
              <a:t>Dynamic Array : Memory allocated at run time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 smtClean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EXAMPLES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554480"/>
            <a:ext cx="3657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1D Array : </a:t>
            </a:r>
            <a:r>
              <a:rPr lang="en-US" sz="1500" b="1" dirty="0" err="1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int</a:t>
            </a: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 marks[5];</a:t>
            </a:r>
          </a:p>
          <a:p>
            <a:pPr marL="0" indent="0">
              <a:buNone/>
            </a:pPr>
            <a:endParaRPr lang="en-US" sz="1100" dirty="0" smtClean="0">
              <a:solidFill>
                <a:srgbClr val="FFFFFF"/>
              </a:solidFill>
              <a:latin typeface="Courier New" pitchFamily="34" charset="0"/>
              <a:cs typeface="Courier New" pitchFamily="34" charset="-120"/>
            </a:endParaRPr>
          </a:p>
          <a:p>
            <a:pPr marL="0" indent="0">
              <a:buNone/>
            </a:pP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2D Array : </a:t>
            </a:r>
            <a:r>
              <a:rPr lang="en-US" sz="1500" b="1" dirty="0" err="1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int</a:t>
            </a: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 marks[3][3];</a:t>
            </a:r>
          </a:p>
          <a:p>
            <a:pPr marL="0" indent="0">
              <a:buNone/>
            </a:pPr>
            <a:endParaRPr lang="en-US" sz="1100" dirty="0">
              <a:solidFill>
                <a:srgbClr val="FFFFFF"/>
              </a:solidFill>
              <a:latin typeface="Courier New" pitchFamily="34" charset="0"/>
              <a:cs typeface="Courier New" pitchFamily="34" charset="-120"/>
            </a:endParaRPr>
          </a:p>
          <a:p>
            <a:pPr marL="0" indent="0">
              <a:buNone/>
            </a:pP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Multi-D Array : </a:t>
            </a:r>
            <a:r>
              <a:rPr lang="en-US" sz="1500" b="1" dirty="0" err="1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int</a:t>
            </a: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 data[2][3][4];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Static Array : </a:t>
            </a:r>
            <a:r>
              <a:rPr lang="en-US" sz="1500" b="1" dirty="0" err="1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500" b="1" dirty="0" err="1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[10];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Array : </a:t>
            </a:r>
            <a:r>
              <a:rPr lang="en-US" sz="1500" b="1" dirty="0" err="1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*</a:t>
            </a:r>
            <a:r>
              <a:rPr lang="en-US" sz="1500" b="1" dirty="0" err="1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=new </a:t>
            </a:r>
            <a:r>
              <a:rPr lang="en-US" sz="1500" b="1" dirty="0" err="1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500" b="1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[n]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Arrays and Pointers Together</a:t>
            </a:r>
            <a:endParaRPr lang="en-US" sz="3000" b="1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39319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array name acts as a pointer to its first element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arr[i] is the same as *(arr + i)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+ 1 moves by sizeof(type), not by 1 byte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 are passed to functions by address, so pass the size too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C++ EXAMPLE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554480"/>
            <a:ext cx="3657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a[4] = {10, 20, 30, 40};</a:t>
            </a:r>
            <a:endParaRPr lang="en-US" sz="1100" dirty="0"/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*p = a;        // same as &amp;a[0]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 &lt;&lt; *(p + 2);  // 30</a:t>
            </a:r>
            <a:endParaRPr lang="en-US" sz="1100" dirty="0"/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p++;</a:t>
            </a:r>
            <a:endParaRPr lang="en-US" sz="1100" dirty="0"/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 &lt;&lt; *p;        // 20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void doubleAll(int arr[], int n) {</a:t>
            </a:r>
            <a:endParaRPr lang="en-US" sz="1100" dirty="0"/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for (int i = 0; i &lt; n; i++)</a:t>
            </a:r>
            <a:endParaRPr lang="en-US" sz="1100" dirty="0"/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arr[i] *= 2;</a:t>
            </a:r>
            <a:endParaRPr lang="en-US" sz="1100" dirty="0"/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Arrays and Pointers Together</a:t>
            </a:r>
            <a:endParaRPr lang="en-US" sz="3000" b="1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C++ EXAMPLE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554480"/>
            <a:ext cx="3657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a[4] = {10, 20, 30, 40};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*p = a;        // same as &amp;a[0</a:t>
            </a:r>
            <a:r>
              <a:rPr lang="en-US" sz="1100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</a:t>
            </a:r>
          </a:p>
          <a:p>
            <a:pPr marL="0" indent="0">
              <a:buNone/>
            </a:pPr>
            <a:endParaRPr lang="en-US" sz="1100" dirty="0">
              <a:solidFill>
                <a:srgbClr val="FFFFFF"/>
              </a:solidFill>
              <a:latin typeface="Courier New" pitchFamily="34" charset="0"/>
              <a:cs typeface="Courier New" pitchFamily="34" charset="-120"/>
            </a:endParaRPr>
          </a:p>
          <a:p>
            <a:pPr marL="0" indent="0">
              <a:buNone/>
            </a:pPr>
            <a:r>
              <a:rPr lang="en-US" sz="1100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Part-1 ----------------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 &lt;&lt; *(p + 2);  // </a:t>
            </a:r>
            <a:r>
              <a:rPr lang="en-US" sz="1100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30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------------ Part-2 ---------------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p++;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 &lt;&lt; *p;        // </a:t>
            </a:r>
            <a:r>
              <a:rPr lang="en-US" sz="1100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Part-3 ----------------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void doubleAll(int arr[], int n)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for (int i = 0; i &lt; n; i++)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arr[i] *= 2;</a:t>
            </a:r>
            <a:endParaRPr lang="en-US" sz="1100" dirty="0"/>
          </a:p>
          <a:p>
            <a:pPr marL="0" indent="0">
              <a:buNone/>
            </a:pPr>
            <a:r>
              <a:rPr lang="en-US" sz="1100" dirty="0" smtClean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</a:p>
          <a:p>
            <a:pPr marL="0" indent="0">
              <a:buNone/>
            </a:pPr>
            <a:r>
              <a:rPr lang="en-US" sz="1100" dirty="0" smtClean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Part-4 ----------------</a:t>
            </a:r>
            <a:endParaRPr lang="en-US" sz="11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13133" y="1180482"/>
            <a:ext cx="4350307" cy="337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 is an array of 4 integers stored in 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contiguous memory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 Let's say it starts at address 1000, so: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a[0] = 10 → address 1000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a[1] = 20 → address 1004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a[2] = 30 → address 1008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a[3] = 40 → address 1012</a:t>
            </a:r>
            <a:b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15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(assuming 4 bytes per </a:t>
            </a:r>
            <a:r>
              <a:rPr kumimoji="0" lang="en-US" altLang="en-US" sz="15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</a:t>
            </a:r>
            <a:r>
              <a:rPr kumimoji="0" lang="en-US" altLang="en-US" sz="15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500" i="1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500" dirty="0" err="1"/>
              <a:t>i</a:t>
            </a:r>
            <a:r>
              <a:rPr lang="en-US" sz="1500" dirty="0" err="1" smtClean="0"/>
              <a:t>nt</a:t>
            </a:r>
            <a:r>
              <a:rPr lang="en-US" sz="1500" dirty="0" smtClean="0"/>
              <a:t> *p=a;— </a:t>
            </a:r>
            <a:r>
              <a:rPr lang="en-US" sz="1500" dirty="0"/>
              <a:t>an array name </a:t>
            </a:r>
            <a:r>
              <a:rPr lang="en-US" sz="1500" b="1" dirty="0"/>
              <a:t>decays into a pointer</a:t>
            </a:r>
            <a:r>
              <a:rPr lang="en-US" sz="1500" dirty="0"/>
              <a:t> to its first element. So this is exactly equivalent </a:t>
            </a:r>
            <a:r>
              <a:rPr lang="en-US" sz="1500" dirty="0" smtClean="0"/>
              <a:t>to </a:t>
            </a:r>
            <a:r>
              <a:rPr lang="en-US" sz="1500" dirty="0" err="1" smtClean="0"/>
              <a:t>int</a:t>
            </a:r>
            <a:r>
              <a:rPr lang="en-US" sz="1500" dirty="0" smtClean="0"/>
              <a:t> *p=&amp;a[0];.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Now</a:t>
            </a:r>
            <a:r>
              <a:rPr kumimoji="0" lang="en-US" altLang="en-US" sz="15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p holds address 1000 (pointing to a[0])</a:t>
            </a: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379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smtClean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Pointer Arithmetic's</a:t>
            </a:r>
            <a:endParaRPr lang="en-US" sz="3000" b="1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C++ EXAMPLE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554480"/>
            <a:ext cx="3657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a[4] = {10, 20, 30, 40};</a:t>
            </a:r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*p = a;        // same as &amp;a[0]</a:t>
            </a:r>
          </a:p>
          <a:p>
            <a:endParaRPr lang="en-US" sz="1100" dirty="0">
              <a:solidFill>
                <a:srgbClr val="FFFFFF"/>
              </a:solidFill>
              <a:latin typeface="Courier New" pitchFamily="34" charset="0"/>
              <a:cs typeface="Courier New" pitchFamily="34" charset="-120"/>
            </a:endParaRP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Part-1 ----------------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&lt;&lt; *(p + 2);  // 30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------------ Part-2 ---------------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p++;</a:t>
            </a:r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&lt;&lt; *p;        // 20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Part-3 ----------------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void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doubleAll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[],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n) {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for (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0;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 n;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++)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 *= 2;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Part-4 ----------------</a:t>
            </a:r>
            <a:endParaRPr lang="en-US" sz="11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93594" y="1208890"/>
            <a:ext cx="4087632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 + 2 does 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not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mean "add 2 to the address numerically." It means "move 2 elements forward from where p points," and the compiler automatically scales this by size of (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 (4 bytes).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So p + 2 = address 1000 + 2×4 = 1008, which is the address of a[2].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*(p + 2) dereferences that address → value at a[2] → 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30</a:t>
            </a:r>
            <a:r>
              <a:rPr lang="en-US" altLang="en-US" sz="1500" dirty="0"/>
              <a:t>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48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smtClean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Incrementing pointer itself</a:t>
            </a:r>
            <a:endParaRPr lang="en-US" sz="3000" b="1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C++ EXAMPLE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554480"/>
            <a:ext cx="3657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a[4] = {10, 20, 30, 40};</a:t>
            </a:r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*p = a;        // same as &amp;a[0]</a:t>
            </a:r>
          </a:p>
          <a:p>
            <a:endParaRPr lang="en-US" sz="1100" dirty="0">
              <a:solidFill>
                <a:srgbClr val="FFFFFF"/>
              </a:solidFill>
              <a:latin typeface="Courier New" pitchFamily="34" charset="0"/>
              <a:cs typeface="Courier New" pitchFamily="34" charset="-120"/>
            </a:endParaRP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Part-1 ----------------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&lt;&lt; *(p + 2);  // 30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------------ Part-2 ---------------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p++;</a:t>
            </a:r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&lt;&lt; *p;        // 20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Part-3 ----------------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void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doubleAll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[],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n) {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for (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0;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 n;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++)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 *= 2;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Part-4 ----------------</a:t>
            </a:r>
            <a:endParaRPr lang="en-US" sz="11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1957" y="957433"/>
            <a:ext cx="4552923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p++ moves the pointer 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itself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forward by one element (not p+2 — that expression from before didn't permanently change p, it just computed a temporary address).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Before this line, p still pointed to a[0] (address 1000).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After p++, p now points to a[1] (address 1004).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*p dereferences this new position → value at a[1] → 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20</a:t>
            </a:r>
            <a:endParaRPr lang="en-US" altLang="en-US" sz="1500" b="1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500" b="1" dirty="0"/>
              <a:t>Important distinction:</a:t>
            </a:r>
            <a:r>
              <a:rPr lang="en-US" altLang="en-US" sz="1500" dirty="0"/>
              <a:t> *(p + 2) in the earlier line was a temporary computation — it did </a:t>
            </a:r>
            <a:r>
              <a:rPr lang="en-US" altLang="en-US" sz="1500" b="1" dirty="0"/>
              <a:t>not</a:t>
            </a:r>
            <a:r>
              <a:rPr lang="en-US" altLang="en-US" sz="1500" dirty="0"/>
              <a:t> change p. Only p++ actually moves the </a:t>
            </a:r>
            <a:r>
              <a:rPr lang="en-US" altLang="en-US" sz="1500" dirty="0" smtClean="0"/>
              <a:t>pointer</a:t>
            </a:r>
            <a:endParaRPr kumimoji="0" lang="en-US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84223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smtClean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Incrementing pointer itself</a:t>
            </a:r>
            <a:endParaRPr lang="en-US" sz="3000" b="1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C++ EXAMPLE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554480"/>
            <a:ext cx="3657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a[4] = {10, 20, 30, 40};</a:t>
            </a:r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*p = a;        // same as &amp;a[0]</a:t>
            </a:r>
          </a:p>
          <a:p>
            <a:endParaRPr lang="en-US" sz="1100" dirty="0">
              <a:solidFill>
                <a:srgbClr val="FFFFFF"/>
              </a:solidFill>
              <a:latin typeface="Courier New" pitchFamily="34" charset="0"/>
              <a:cs typeface="Courier New" pitchFamily="34" charset="-120"/>
            </a:endParaRP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Part-1 ----------------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&lt;&lt; *(p + 2);  // 30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------------ Part-2 ---------------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p++;</a:t>
            </a:r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&lt;&lt; *p;        // 20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Part-3 ----------------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void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doubleAll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[],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n) {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for (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0;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 n;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++)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 *= 2;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Part-4 ----------------</a:t>
            </a:r>
            <a:endParaRPr lang="en-US" sz="11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2627" y="911407"/>
            <a:ext cx="461081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Even though the parameter is written as 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[], in C/C++ this is 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treated identically to </a:t>
            </a:r>
            <a:r>
              <a:rPr kumimoji="0" lang="en-US" altLang="en-US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*</a:t>
            </a:r>
            <a:r>
              <a:rPr kumimoji="0" lang="en-US" altLang="en-US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— arrays cannot be passed by value to functions; only a pointer to the first element is passed.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This means 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doubleAll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does 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not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get a copy of the array — it receives the actual address of a[0]. So any changes made inside the function directly affect the original array back in main().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 (the size) must be passed separately, because a pointer alone carries no information about how many elements it points to (this is why size of(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 inside the function would just give the size of a pointer, not the array).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[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] *= 2; is equivalent to *(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+ 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 *= 2; — doubling each element in place.</a:t>
            </a:r>
          </a:p>
        </p:txBody>
      </p:sp>
    </p:spTree>
    <p:extLst>
      <p:ext uri="{BB962C8B-B14F-4D97-AF65-F5344CB8AC3E}">
        <p14:creationId xmlns:p14="http://schemas.microsoft.com/office/powerpoint/2010/main" val="4143320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smtClean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Incrementing pointer itself</a:t>
            </a:r>
            <a:endParaRPr lang="en-US" sz="3000" b="1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2E6DA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C++ EXAMPLE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554480"/>
            <a:ext cx="3657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a[4] = {10, 20, 30, 40};</a:t>
            </a:r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*p = a;        // same as &amp;a[0]</a:t>
            </a:r>
          </a:p>
          <a:p>
            <a:endParaRPr lang="en-US" sz="1100" dirty="0">
              <a:solidFill>
                <a:srgbClr val="FFFFFF"/>
              </a:solidFill>
              <a:latin typeface="Courier New" pitchFamily="34" charset="0"/>
              <a:cs typeface="Courier New" pitchFamily="34" charset="-120"/>
            </a:endParaRP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Part-1 ----------------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&lt;&lt; *(p + 2);  // 30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------------ Part-2 ---------------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p++;</a:t>
            </a:r>
            <a:endParaRPr lang="en-US" sz="1100" dirty="0"/>
          </a:p>
          <a:p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&lt;&lt; *p;        // 20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Part-3 ----------------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void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doubleAll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[],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n) {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for (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0;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 n;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++)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</a:t>
            </a:r>
            <a:r>
              <a:rPr lang="en-US" sz="1100" dirty="0" err="1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 *= 2;</a:t>
            </a:r>
            <a:endParaRPr lang="en-US" sz="1100" dirty="0"/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</a:p>
          <a:p>
            <a:r>
              <a:rPr lang="en-US" sz="110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----------- Part-4 ----------------</a:t>
            </a:r>
            <a:endParaRPr lang="en-US" sz="11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2627" y="911407"/>
            <a:ext cx="461081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Even though the parameter is written as 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[], in C/C++ this is 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treated identically to </a:t>
            </a:r>
            <a:r>
              <a:rPr kumimoji="0" lang="en-US" altLang="en-US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*</a:t>
            </a:r>
            <a:r>
              <a:rPr kumimoji="0" lang="en-US" altLang="en-US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— arrays cannot be passed by value to functions; only a pointer to the first element is passed.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This means 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doubleAll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does </a:t>
            </a:r>
            <a:r>
              <a:rPr kumimoji="0" lang="en-US" alt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not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get a copy of the array — it receives the actual address of a[0]. So any changes made inside the function directly affect the original array back in main().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 (the size) must be passed separately, because a pointer alone carries no information about how many elements it points to (this is why size of(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 inside the function would just give the size of a pointer, not the array).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[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] *= 2; is equivalent to *(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arr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+ </a:t>
            </a:r>
            <a:r>
              <a:rPr kumimoji="0" lang="en-US" altLang="en-US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</a:t>
            </a:r>
            <a:r>
              <a:rPr kumimoji="0" lang="en-US" altLang="en-US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 *= 2; — doubling each element in place.</a:t>
            </a:r>
          </a:p>
        </p:txBody>
      </p:sp>
    </p:spTree>
    <p:extLst>
      <p:ext uri="{BB962C8B-B14F-4D97-AF65-F5344CB8AC3E}">
        <p14:creationId xmlns:p14="http://schemas.microsoft.com/office/powerpoint/2010/main" val="1672061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Pointer </a:t>
            </a:r>
            <a:r>
              <a:rPr lang="en-US" sz="3000" b="1" dirty="0" smtClean="0">
                <a:solidFill>
                  <a:srgbClr val="1F3A5F"/>
                </a:solidFill>
                <a:latin typeface="Cambria"/>
                <a:ea typeface="Cambria"/>
                <a:cs typeface="Cambria"/>
              </a:rPr>
              <a:t>Arithmetic's </a:t>
            </a:r>
            <a:endParaRPr lang="en-US" sz="3000" b="1" dirty="0"/>
          </a:p>
        </p:txBody>
      </p:sp>
      <p:sp>
        <p:nvSpPr>
          <p:cNvPr id="7" name="Rectangle 6"/>
          <p:cNvSpPr/>
          <p:nvPr/>
        </p:nvSpPr>
        <p:spPr>
          <a:xfrm>
            <a:off x="319053" y="1016595"/>
            <a:ext cx="3406353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#include &lt;</a:t>
            </a:r>
            <a:r>
              <a:rPr lang="en-US" sz="1100" dirty="0" err="1"/>
              <a:t>iostream</a:t>
            </a:r>
            <a:r>
              <a:rPr lang="en-US" sz="1100" dirty="0"/>
              <a:t>&gt;</a:t>
            </a:r>
          </a:p>
          <a:p>
            <a:r>
              <a:rPr lang="en-US" sz="1100" dirty="0"/>
              <a:t>using namespace </a:t>
            </a:r>
            <a:r>
              <a:rPr lang="en-US" sz="1100" dirty="0" err="1"/>
              <a:t>std</a:t>
            </a:r>
            <a:r>
              <a:rPr lang="en-US" sz="1100" dirty="0"/>
              <a:t>;</a:t>
            </a:r>
          </a:p>
          <a:p>
            <a:endParaRPr lang="en-US" sz="1100" dirty="0"/>
          </a:p>
          <a:p>
            <a:r>
              <a:rPr lang="en-US" sz="1100" dirty="0"/>
              <a:t>// Doubles every element of the array in place</a:t>
            </a:r>
          </a:p>
          <a:p>
            <a:r>
              <a:rPr lang="en-US" sz="1100" dirty="0"/>
              <a:t>void </a:t>
            </a:r>
            <a:r>
              <a:rPr lang="en-US" sz="1100" dirty="0" err="1"/>
              <a:t>doubleAll</a:t>
            </a:r>
            <a:r>
              <a:rPr lang="en-US" sz="1100" dirty="0"/>
              <a:t>(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arr</a:t>
            </a:r>
            <a:r>
              <a:rPr lang="en-US" sz="1100" dirty="0"/>
              <a:t>[], </a:t>
            </a:r>
            <a:r>
              <a:rPr lang="en-US" sz="1100" dirty="0" err="1"/>
              <a:t>int</a:t>
            </a:r>
            <a:r>
              <a:rPr lang="en-US" sz="1100" dirty="0"/>
              <a:t> n)</a:t>
            </a:r>
          </a:p>
          <a:p>
            <a:r>
              <a:rPr lang="en-US" sz="1100" dirty="0"/>
              <a:t>{</a:t>
            </a:r>
          </a:p>
          <a:p>
            <a:r>
              <a:rPr lang="en-US" sz="1100" dirty="0"/>
              <a:t>    for (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i</a:t>
            </a:r>
            <a:r>
              <a:rPr lang="en-US" sz="1100" dirty="0"/>
              <a:t> = 0; </a:t>
            </a:r>
            <a:r>
              <a:rPr lang="en-US" sz="1100" dirty="0" err="1"/>
              <a:t>i</a:t>
            </a:r>
            <a:r>
              <a:rPr lang="en-US" sz="1100" dirty="0"/>
              <a:t> &lt; n; </a:t>
            </a:r>
            <a:r>
              <a:rPr lang="en-US" sz="1100" dirty="0" err="1"/>
              <a:t>i</a:t>
            </a:r>
            <a:r>
              <a:rPr lang="en-US" sz="1100" dirty="0"/>
              <a:t>++)</a:t>
            </a:r>
          </a:p>
          <a:p>
            <a:r>
              <a:rPr lang="en-US" sz="1100" dirty="0"/>
              <a:t>        </a:t>
            </a:r>
            <a:r>
              <a:rPr lang="en-US" sz="1100" dirty="0" err="1"/>
              <a:t>arr</a:t>
            </a:r>
            <a:r>
              <a:rPr lang="en-US" sz="1100" dirty="0"/>
              <a:t>[</a:t>
            </a:r>
            <a:r>
              <a:rPr lang="en-US" sz="1100" dirty="0" err="1"/>
              <a:t>i</a:t>
            </a:r>
            <a:r>
              <a:rPr lang="en-US" sz="1100" dirty="0"/>
              <a:t>] *= 2;</a:t>
            </a:r>
          </a:p>
          <a:p>
            <a:r>
              <a:rPr lang="en-US" sz="1100" dirty="0"/>
              <a:t>}</a:t>
            </a:r>
          </a:p>
          <a:p>
            <a:endParaRPr lang="en-US" sz="1100" dirty="0"/>
          </a:p>
          <a:p>
            <a:r>
              <a:rPr lang="en-US" sz="1100" dirty="0" err="1"/>
              <a:t>int</a:t>
            </a:r>
            <a:r>
              <a:rPr lang="en-US" sz="1100" dirty="0"/>
              <a:t> main()</a:t>
            </a:r>
          </a:p>
          <a:p>
            <a:r>
              <a:rPr lang="en-US" sz="1100" dirty="0"/>
              <a:t>{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int</a:t>
            </a:r>
            <a:r>
              <a:rPr lang="en-US" sz="1100" dirty="0"/>
              <a:t> a[4] = {10, 20, 30, 40};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int</a:t>
            </a:r>
            <a:r>
              <a:rPr lang="en-US" sz="1100" dirty="0"/>
              <a:t> *p = a;                     // same as &amp;a[0]</a:t>
            </a:r>
          </a:p>
          <a:p>
            <a:endParaRPr lang="en-US" sz="1100" dirty="0"/>
          </a:p>
          <a:p>
            <a:r>
              <a:rPr lang="en-US" sz="1100" dirty="0"/>
              <a:t>    // Part 1: pointer arithmetic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cout</a:t>
            </a:r>
            <a:r>
              <a:rPr lang="en-US" sz="1100" dirty="0"/>
              <a:t> &lt;&lt; "*(p + 2) = " &lt;&lt; *(p + 2) &lt;&lt; </a:t>
            </a:r>
            <a:r>
              <a:rPr lang="en-US" sz="1100" dirty="0" err="1"/>
              <a:t>endl</a:t>
            </a:r>
            <a:r>
              <a:rPr lang="en-US" sz="1100" dirty="0"/>
              <a:t>;   // 30</a:t>
            </a:r>
          </a:p>
          <a:p>
            <a:r>
              <a:rPr lang="en-US" sz="1100" dirty="0"/>
              <a:t>    p++;                                          // p now points to a[1]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cout</a:t>
            </a:r>
            <a:r>
              <a:rPr lang="en-US" sz="1100" dirty="0"/>
              <a:t> &lt;&lt; "*p       = " &lt;&lt; *p &lt;&lt; </a:t>
            </a:r>
            <a:r>
              <a:rPr lang="en-US" sz="1100" dirty="0" err="1"/>
              <a:t>endl</a:t>
            </a:r>
            <a:r>
              <a:rPr lang="en-US" sz="1100" dirty="0"/>
              <a:t>;          // 20</a:t>
            </a:r>
          </a:p>
          <a:p>
            <a:endParaRPr lang="en-US" sz="1100" dirty="0"/>
          </a:p>
          <a:p>
            <a:r>
              <a:rPr lang="en-US" sz="1100" dirty="0"/>
              <a:t>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4423985" y="1237201"/>
            <a:ext cx="4572000" cy="29700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// Part 2: passing the array to a function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cout</a:t>
            </a:r>
            <a:r>
              <a:rPr lang="en-US" sz="1100" dirty="0"/>
              <a:t> &lt;&lt; "\</a:t>
            </a:r>
            <a:r>
              <a:rPr lang="en-US" sz="1100" dirty="0" err="1"/>
              <a:t>nBefore</a:t>
            </a:r>
            <a:r>
              <a:rPr lang="en-US" sz="1100" dirty="0"/>
              <a:t> doubling: ";</a:t>
            </a:r>
          </a:p>
          <a:p>
            <a:r>
              <a:rPr lang="en-US" sz="1100" dirty="0"/>
              <a:t>    for (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i</a:t>
            </a:r>
            <a:r>
              <a:rPr lang="en-US" sz="1100" dirty="0"/>
              <a:t> = 0; </a:t>
            </a:r>
            <a:r>
              <a:rPr lang="en-US" sz="1100" dirty="0" err="1"/>
              <a:t>i</a:t>
            </a:r>
            <a:r>
              <a:rPr lang="en-US" sz="1100" dirty="0"/>
              <a:t> &lt; 4; </a:t>
            </a:r>
            <a:r>
              <a:rPr lang="en-US" sz="1100" dirty="0" err="1"/>
              <a:t>i</a:t>
            </a:r>
            <a:r>
              <a:rPr lang="en-US" sz="1100" dirty="0"/>
              <a:t>++)</a:t>
            </a:r>
          </a:p>
          <a:p>
            <a:r>
              <a:rPr lang="en-US" sz="1100" dirty="0"/>
              <a:t>        </a:t>
            </a:r>
            <a:r>
              <a:rPr lang="en-US" sz="1100" dirty="0" err="1"/>
              <a:t>cout</a:t>
            </a:r>
            <a:r>
              <a:rPr lang="en-US" sz="1100" dirty="0"/>
              <a:t> &lt;&lt; a[</a:t>
            </a:r>
            <a:r>
              <a:rPr lang="en-US" sz="1100" dirty="0" err="1"/>
              <a:t>i</a:t>
            </a:r>
            <a:r>
              <a:rPr lang="en-US" sz="1100" dirty="0"/>
              <a:t>] &lt;&lt; " ";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cout</a:t>
            </a:r>
            <a:r>
              <a:rPr lang="en-US" sz="1100" dirty="0"/>
              <a:t>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endParaRPr lang="en-US" sz="1100" dirty="0"/>
          </a:p>
          <a:p>
            <a:r>
              <a:rPr lang="en-US" sz="1100" dirty="0"/>
              <a:t>    </a:t>
            </a:r>
            <a:r>
              <a:rPr lang="en-US" sz="1100" dirty="0" err="1"/>
              <a:t>doubleAll</a:t>
            </a:r>
            <a:r>
              <a:rPr lang="en-US" sz="1100" dirty="0"/>
              <a:t>(a, 4);                                   // size is passed separately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cout</a:t>
            </a:r>
            <a:r>
              <a:rPr lang="en-US" sz="1100" dirty="0"/>
              <a:t> &lt;&lt; "After doubling:  ";</a:t>
            </a:r>
          </a:p>
          <a:p>
            <a:r>
              <a:rPr lang="en-US" sz="1100" dirty="0"/>
              <a:t>    for (</a:t>
            </a:r>
            <a:r>
              <a:rPr lang="en-US" sz="1100" dirty="0" err="1"/>
              <a:t>int</a:t>
            </a:r>
            <a:r>
              <a:rPr lang="en-US" sz="1100" dirty="0"/>
              <a:t> </a:t>
            </a:r>
            <a:r>
              <a:rPr lang="en-US" sz="1100" dirty="0" err="1"/>
              <a:t>i</a:t>
            </a:r>
            <a:r>
              <a:rPr lang="en-US" sz="1100" dirty="0"/>
              <a:t> = 0; </a:t>
            </a:r>
            <a:r>
              <a:rPr lang="en-US" sz="1100" dirty="0" err="1"/>
              <a:t>i</a:t>
            </a:r>
            <a:r>
              <a:rPr lang="en-US" sz="1100" dirty="0"/>
              <a:t> &lt; 4; </a:t>
            </a:r>
            <a:r>
              <a:rPr lang="en-US" sz="1100" dirty="0" err="1"/>
              <a:t>i</a:t>
            </a:r>
            <a:r>
              <a:rPr lang="en-US" sz="1100" dirty="0"/>
              <a:t>++)</a:t>
            </a:r>
          </a:p>
          <a:p>
            <a:r>
              <a:rPr lang="en-US" sz="1100" dirty="0"/>
              <a:t>        </a:t>
            </a:r>
            <a:r>
              <a:rPr lang="en-US" sz="1100" dirty="0" err="1"/>
              <a:t>cout</a:t>
            </a:r>
            <a:r>
              <a:rPr lang="en-US" sz="1100" dirty="0"/>
              <a:t> &lt;&lt; a[</a:t>
            </a:r>
            <a:r>
              <a:rPr lang="en-US" sz="1100" dirty="0" err="1"/>
              <a:t>i</a:t>
            </a:r>
            <a:r>
              <a:rPr lang="en-US" sz="1100" dirty="0"/>
              <a:t>] &lt;&lt; " ";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cout</a:t>
            </a:r>
            <a:r>
              <a:rPr lang="en-US" sz="1100" dirty="0"/>
              <a:t> &lt;&lt; </a:t>
            </a:r>
            <a:r>
              <a:rPr lang="en-US" sz="1100" dirty="0" err="1"/>
              <a:t>endl</a:t>
            </a:r>
            <a:r>
              <a:rPr lang="en-US" sz="1100" dirty="0"/>
              <a:t>;</a:t>
            </a:r>
          </a:p>
          <a:p>
            <a:endParaRPr lang="en-US" sz="1100" dirty="0"/>
          </a:p>
          <a:p>
            <a:r>
              <a:rPr lang="en-US" sz="1100" dirty="0"/>
              <a:t>    // p still points to a[1], which has been doubled too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cout</a:t>
            </a:r>
            <a:r>
              <a:rPr lang="en-US" sz="1100" dirty="0"/>
              <a:t> &lt;&lt; "\n*p after doubling = " &lt;&lt; *p &lt;&lt; </a:t>
            </a:r>
            <a:r>
              <a:rPr lang="en-US" sz="1100" dirty="0" err="1"/>
              <a:t>endl</a:t>
            </a:r>
            <a:r>
              <a:rPr lang="en-US" sz="1100" dirty="0"/>
              <a:t>;   // 40</a:t>
            </a:r>
          </a:p>
          <a:p>
            <a:endParaRPr lang="en-US" sz="1100" dirty="0"/>
          </a:p>
          <a:p>
            <a:r>
              <a:rPr lang="en-US" sz="1100" dirty="0"/>
              <a:t>    return 0;</a:t>
            </a:r>
          </a:p>
          <a:p>
            <a:r>
              <a:rPr lang="en-US" sz="1100" dirty="0"/>
              <a:t>}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F2937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1987</Words>
  <Application>Microsoft Office PowerPoint</Application>
  <PresentationFormat>On-screen Show (16:9)</PresentationFormat>
  <Paragraphs>260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account</cp:lastModifiedBy>
  <cp:revision>38</cp:revision>
  <dcterms:created xsi:type="dcterms:W3CDTF">2026-09-24T16:50:49Z</dcterms:created>
  <dcterms:modified xsi:type="dcterms:W3CDTF">2026-10-29T10:28:09Z</dcterms:modified>
</cp:coreProperties>
</file>